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61" r:id="rId2"/>
  </p:sldIdLst>
  <p:sldSz cx="12192000" cy="1155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CC00"/>
    <a:srgbClr val="E9F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42" d="100"/>
          <a:sy n="42" d="100"/>
        </p:scale>
        <p:origin x="1698" y="78"/>
      </p:cViewPr>
      <p:guideLst>
        <p:guide orient="horz" pos="364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183DB-AAB4-49FF-BA19-B0A6CDD61EC7}" type="datetimeFigureOut">
              <a:rPr lang="es-CO" smtClean="0"/>
              <a:t>22/07/2022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800225" y="1143000"/>
            <a:ext cx="3257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2566-B725-4622-892C-9D198263D3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433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5" y="2269544"/>
            <a:ext cx="10222992" cy="13594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5" y="7216259"/>
            <a:ext cx="10222992" cy="13594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5" y="2501784"/>
            <a:ext cx="10222992" cy="462216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9646373" y="6920144"/>
            <a:ext cx="1219200" cy="154072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2413230"/>
            <a:ext cx="9966960" cy="5115196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88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7395465"/>
            <a:ext cx="7891272" cy="1802644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 algn="ctr">
              <a:buNone/>
              <a:defRPr sz="2400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400"/>
            </a:lvl4pPr>
            <a:lvl5pPr marL="2438339" indent="0" algn="ctr">
              <a:buNone/>
              <a:defRPr sz="2400"/>
            </a:lvl5pPr>
            <a:lvl6pPr marL="3047924" indent="0" algn="ctr">
              <a:buNone/>
              <a:defRPr sz="2400"/>
            </a:lvl6pPr>
            <a:lvl7pPr marL="3657509" indent="0" algn="ctr">
              <a:buNone/>
              <a:defRPr sz="2400"/>
            </a:lvl7pPr>
            <a:lvl8pPr marL="4267093" indent="0" algn="ctr">
              <a:buNone/>
              <a:defRPr sz="2400"/>
            </a:lvl8pPr>
            <a:lvl9pPr marL="4876678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59041" y="7122628"/>
            <a:ext cx="1193868" cy="1078505"/>
          </a:xfrm>
        </p:spPr>
        <p:txBody>
          <a:bodyPr/>
          <a:lstStyle>
            <a:lvl1pPr>
              <a:defRPr sz="3733" b="1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9456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320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98755"/>
            <a:ext cx="2552700" cy="9501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1" y="898755"/>
            <a:ext cx="7505700" cy="9501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5144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887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8286584"/>
            <a:ext cx="12192000" cy="326882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2064567"/>
            <a:ext cx="9281160" cy="5931779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88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3" y="8458562"/>
            <a:ext cx="9052560" cy="1797509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8" y="10569353"/>
            <a:ext cx="2644309" cy="615219"/>
          </a:xfrm>
        </p:spPr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10569353"/>
            <a:ext cx="6327648" cy="615219"/>
          </a:xfrm>
        </p:spPr>
        <p:txBody>
          <a:bodyPr/>
          <a:lstStyle/>
          <a:p>
            <a:endParaRPr lang="x-none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45149" y="4095487"/>
            <a:ext cx="1219200" cy="154072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600" y="4226887"/>
            <a:ext cx="1188299" cy="1213726"/>
          </a:xfrm>
        </p:spPr>
        <p:txBody>
          <a:bodyPr/>
          <a:lstStyle>
            <a:lvl1pPr>
              <a:defRPr sz="3733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8145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3697732"/>
            <a:ext cx="4876800" cy="6702140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9624" y="3697732"/>
            <a:ext cx="4876800" cy="6702140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0059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451217"/>
            <a:ext cx="4876800" cy="1078505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622165"/>
            <a:ext cx="4876800" cy="5546598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27724" y="3451217"/>
            <a:ext cx="4876800" cy="1078505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27724" y="4622165"/>
            <a:ext cx="4876800" cy="5546598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1683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2988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4241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1155541"/>
            <a:ext cx="3200400" cy="2927371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5541"/>
            <a:ext cx="6711696" cy="8458562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4082913"/>
            <a:ext cx="3200400" cy="554659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0427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1" y="3"/>
            <a:ext cx="3888259" cy="115554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1155541"/>
            <a:ext cx="3200400" cy="2927371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8303740" cy="11555413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4082913"/>
            <a:ext cx="3200400" cy="554659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6998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363552" y="10539821"/>
            <a:ext cx="524256" cy="662510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16583"/>
            <a:ext cx="10363200" cy="2711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574475"/>
            <a:ext cx="10363200" cy="68253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9824" y="10569353"/>
            <a:ext cx="3273552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22/07/2022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10569353"/>
            <a:ext cx="6327648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10569353"/>
            <a:ext cx="640080" cy="615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67" b="1" spc="-93" baseline="0">
                <a:solidFill>
                  <a:srgbClr val="FFFFFF"/>
                </a:solidFill>
                <a:latin typeface="+mj-lt"/>
              </a:defRPr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  <p:pic>
        <p:nvPicPr>
          <p:cNvPr id="10" name="Google Shape;272;p50">
            <a:extLst>
              <a:ext uri="{FF2B5EF4-FFF2-40B4-BE49-F238E27FC236}">
                <a16:creationId xmlns:a16="http://schemas.microsoft.com/office/drawing/2014/main" xmlns="" id="{71DD233B-67FD-C3D2-8744-49CBE331960D}"/>
              </a:ext>
            </a:extLst>
          </p:cNvPr>
          <p:cNvPicPr preferRelativeResize="0"/>
          <p:nvPr userDrawn="1"/>
        </p:nvPicPr>
        <p:blipFill rotWithShape="1">
          <a:blip r:embed="rId1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"/>
          <a:stretch/>
        </p:blipFill>
        <p:spPr>
          <a:xfrm>
            <a:off x="-31806" y="-98942"/>
            <a:ext cx="12223806" cy="11654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85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600" b="1" kern="1200" cap="none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243834" indent="-243834" algn="l" defTabSz="1219170" rtl="0" eaLnBrk="1" latinLnBrk="0" hangingPunct="1">
        <a:lnSpc>
          <a:spcPct val="90000"/>
        </a:lnSpc>
        <a:spcBef>
          <a:spcPts val="1600"/>
        </a:spcBef>
        <a:buClr>
          <a:schemeClr val="accent2"/>
        </a:buClr>
        <a:buSzPct val="85000"/>
        <a:buFont typeface="Wingdings" pitchFamily="2" charset="2"/>
        <a:buChar char="§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533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34108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1706837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13328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253327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293326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33325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FEC8AAA4-44C2-FD7E-C305-B0ED2FF6C7D8}"/>
              </a:ext>
            </a:extLst>
          </p:cNvPr>
          <p:cNvSpPr/>
          <p:nvPr/>
        </p:nvSpPr>
        <p:spPr>
          <a:xfrm>
            <a:off x="0" y="-139491"/>
            <a:ext cx="12192000" cy="117158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39399" y="22413"/>
            <a:ext cx="7957080" cy="760623"/>
          </a:xfrm>
        </p:spPr>
        <p:txBody>
          <a:bodyPr>
            <a:normAutofit/>
          </a:bodyPr>
          <a:lstStyle/>
          <a:p>
            <a:pPr algn="ctr"/>
            <a:r>
              <a:rPr lang="es-CO" sz="24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AHORRO DE ENERGÍA POR MEDIO DE LUZ SOLAR</a:t>
            </a:r>
            <a:endParaRPr lang="es-CO" sz="24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AutoShape 8" descr="Campaña: El cuidado del agua - Posts | Facebook"/>
          <p:cNvSpPr>
            <a:spLocks noChangeAspect="1" noChangeArrowheads="1"/>
          </p:cNvSpPr>
          <p:nvPr/>
        </p:nvSpPr>
        <p:spPr bwMode="auto">
          <a:xfrm>
            <a:off x="199011" y="244207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ángulo 14"/>
          <p:cNvSpPr/>
          <p:nvPr/>
        </p:nvSpPr>
        <p:spPr>
          <a:xfrm>
            <a:off x="4039399" y="4565330"/>
            <a:ext cx="8004959" cy="20313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RESULTADOS 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ESPERADOS </a:t>
            </a:r>
          </a:p>
          <a:p>
            <a:pPr algn="just"/>
            <a:endParaRPr lang="en-U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indent="-285750" algn="just">
              <a:buFont typeface="Wingdings" panose="05000000000000000000" pitchFamily="2" charset="2"/>
              <a:buChar char="q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energéticos.</a:t>
            </a:r>
            <a:endParaRPr lang="es-E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-285750" algn="just">
              <a:buFont typeface="Wingdings" panose="05000000000000000000" pitchFamily="2" charset="2"/>
              <a:buChar char="q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económicos.</a:t>
            </a:r>
            <a:endParaRPr lang="es-E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-285750" algn="just">
              <a:buFont typeface="Wingdings" panose="05000000000000000000" pitchFamily="2" charset="2"/>
              <a:buChar char="q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Reducción de huella de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carbono.</a:t>
            </a:r>
          </a:p>
          <a:p>
            <a:pPr indent="-285750" algn="just">
              <a:buFont typeface="Wingdings" panose="05000000000000000000" pitchFamily="2" charset="2"/>
              <a:buChar char="q"/>
            </a:pPr>
            <a:r>
              <a:rPr lang="es-CO" sz="1400" b="1" dirty="0" smtClean="0">
                <a:latin typeface="Arial" charset="0"/>
                <a:ea typeface="Arial" charset="0"/>
                <a:cs typeface="Arial" charset="0"/>
              </a:rPr>
              <a:t>Contribuir al </a:t>
            </a:r>
            <a:r>
              <a:rPr lang="es-CO" sz="1400" b="1" dirty="0">
                <a:latin typeface="Arial" charset="0"/>
                <a:ea typeface="Arial" charset="0"/>
                <a:cs typeface="Arial" charset="0"/>
              </a:rPr>
              <a:t>desarrollo tecnológico responsable para la mitigación de uso de </a:t>
            </a:r>
            <a:r>
              <a:rPr lang="es-CO" sz="1400" b="1" dirty="0" smtClean="0">
                <a:latin typeface="Arial" charset="0"/>
                <a:ea typeface="Arial" charset="0"/>
                <a:cs typeface="Arial" charset="0"/>
              </a:rPr>
              <a:t>recursos naturales.</a:t>
            </a:r>
          </a:p>
          <a:p>
            <a:pPr indent="-285750" algn="just">
              <a:buFont typeface="Wingdings" panose="05000000000000000000" pitchFamily="2" charset="2"/>
              <a:buChar char="q"/>
            </a:pPr>
            <a:r>
              <a:rPr lang="es-CO" sz="1400" b="1" dirty="0" smtClean="0">
                <a:latin typeface="Arial" charset="0"/>
                <a:ea typeface="Arial" charset="0"/>
                <a:cs typeface="Arial" charset="0"/>
              </a:rPr>
              <a:t>Incentivar </a:t>
            </a:r>
            <a:r>
              <a:rPr lang="es-CO" sz="1400" b="1" dirty="0">
                <a:latin typeface="Arial" charset="0"/>
                <a:ea typeface="Arial" charset="0"/>
                <a:cs typeface="Arial" charset="0"/>
              </a:rPr>
              <a:t>a nivel distrital y en el sector automotriz a implementar este tipo de prácticas ambientales.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024940" y="6870095"/>
            <a:ext cx="8019420" cy="246221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DESCRIPCIÓN GENERAL DEL PROYECTO</a:t>
            </a:r>
          </a:p>
          <a:p>
            <a:pPr algn="just"/>
            <a:endParaRPr lang="es-CO" sz="1400" b="1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CO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Implementación </a:t>
            </a:r>
            <a:r>
              <a:rPr lang="es-CO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 paneles </a:t>
            </a:r>
            <a:r>
              <a:rPr lang="es-CO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fotovoltaicos </a:t>
            </a:r>
            <a:r>
              <a:rPr lang="es-CO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en la sede calle </a:t>
            </a:r>
            <a:r>
              <a:rPr lang="es-CO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13 con un cubrimiento de 41% aprox. del consumo de energía, </a:t>
            </a:r>
          </a:p>
          <a:p>
            <a:pPr algn="just"/>
            <a:endParaRPr lang="es-CO" sz="1400" b="1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Potencia </a:t>
            </a:r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instalada del sistema </a:t>
            </a:r>
            <a:r>
              <a:rPr lang="es-MX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total: 54kW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Tipo de paneles: Canadian Solar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Patencia de paneles: 450 Vatio Paneles (CS3W-450MS)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Cantidad de paneles a instalar: 120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Producción de energía: 66.335kWh año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Área disponible. 672 m2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230258" y="525117"/>
            <a:ext cx="3576587" cy="13729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xmlns="" id="{B6ECEDE7-FE03-5B31-A818-E6C6A8E17D14}"/>
              </a:ext>
            </a:extLst>
          </p:cNvPr>
          <p:cNvSpPr txBox="1"/>
          <p:nvPr/>
        </p:nvSpPr>
        <p:spPr>
          <a:xfrm>
            <a:off x="4032170" y="967903"/>
            <a:ext cx="8012189" cy="332398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xmlns="" id="{0D3F166C-472C-FE50-13F8-593BC39FD62C}"/>
              </a:ext>
            </a:extLst>
          </p:cNvPr>
          <p:cNvSpPr txBox="1"/>
          <p:nvPr/>
        </p:nvSpPr>
        <p:spPr>
          <a:xfrm>
            <a:off x="230257" y="7947313"/>
            <a:ext cx="3630785" cy="13849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OBJETIVO  DE PROYECTO</a:t>
            </a:r>
          </a:p>
          <a:p>
            <a:pPr algn="ctr"/>
            <a:endParaRPr lang="es-MX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/>
            <a:r>
              <a:rPr lang="es-CO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Reducir el consumo de energía eléctrica, utilizada para efectuar las actividades </a:t>
            </a:r>
            <a:r>
              <a:rPr lang="es-CO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económicas </a:t>
            </a:r>
            <a:r>
              <a:rPr lang="es-CO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en Automotores San Jorge S.A. Sede Calle 13.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xmlns="" id="{833D9D17-F4D4-8AE1-2A3C-7ABA5B58F8B3}"/>
              </a:ext>
            </a:extLst>
          </p:cNvPr>
          <p:cNvSpPr txBox="1"/>
          <p:nvPr/>
        </p:nvSpPr>
        <p:spPr>
          <a:xfrm>
            <a:off x="199011" y="9702041"/>
            <a:ext cx="7481300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1400" b="1" dirty="0" smtClean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ANÁLISIS 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FINANCIERO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Inversión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total: $ 224.003.410 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Costos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operacionales: $40.000 mensuales por kW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Tiempo de retorno de la </a:t>
            </a:r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inversión: 3 años y 4 meses</a:t>
            </a:r>
          </a:p>
          <a:p>
            <a:pPr algn="ctr"/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16A4B836-3EFA-A97E-675C-A4E5C21CD2F4}"/>
              </a:ext>
            </a:extLst>
          </p:cNvPr>
          <p:cNvSpPr txBox="1"/>
          <p:nvPr/>
        </p:nvSpPr>
        <p:spPr>
          <a:xfrm>
            <a:off x="230258" y="2309300"/>
            <a:ext cx="3576586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AUTOMOTORES </a:t>
            </a:r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SAN JORGE S.A. es una empresa dedicada a la comercialización y distribución de vehículos, partes, accesorios originales de la marca Chevrolet y prestación de servicio de mantenimiento preventivo, correctivo y de </a:t>
            </a:r>
            <a:r>
              <a:rPr lang="es-CO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colisión</a:t>
            </a:r>
            <a:r>
              <a:rPr lang="es-E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1400" b="1" dirty="0">
              <a:solidFill>
                <a:schemeClr val="tx1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4285C1D2-276C-6277-48AE-C30AD75D7F4F}"/>
              </a:ext>
            </a:extLst>
          </p:cNvPr>
          <p:cNvSpPr txBox="1"/>
          <p:nvPr/>
        </p:nvSpPr>
        <p:spPr>
          <a:xfrm>
            <a:off x="244718" y="4266532"/>
            <a:ext cx="3616324" cy="332398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PROBLEMÁTICA 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CO" sz="14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En valoración ambiental realizada en AUTOMOTORES SAN JORGE S.A, se establece que el aspecto de mayor impacto negativo es el consumo de la energía, causando contaminación al aire y emisión  de gases de efecto invernadero, por lo tanto se evidencia la necesidad de realizar una intervención tecnológica que mitigue dichos impactos; siendo así, se diagnostica y se halla la mejor oportunidad integral para mitigar los impactos negativos y a su vez reducir costos de la compañía.</a:t>
            </a:r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3" name="object 30">
            <a:extLst>
              <a:ext uri="{FF2B5EF4-FFF2-40B4-BE49-F238E27FC236}">
                <a16:creationId xmlns:a16="http://schemas.microsoft.com/office/drawing/2014/main" xmlns="" id="{6CFA74D7-5203-17FC-7BA3-224753AC9D6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69133" y="10147254"/>
            <a:ext cx="3141646" cy="88357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18743" r="4314" b="22130"/>
          <a:stretch/>
        </p:blipFill>
        <p:spPr>
          <a:xfrm>
            <a:off x="483485" y="638413"/>
            <a:ext cx="3066872" cy="1146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912" y="1302274"/>
            <a:ext cx="3482803" cy="257516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399" y="1394561"/>
            <a:ext cx="4102202" cy="243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0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tras en madera">
  <a:themeElements>
    <a:clrScheme name="Letras en madera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Letras en madera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etras en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Letras en madera</Template>
  <TotalTime>3376</TotalTime>
  <Words>296</Words>
  <Application>Microsoft Office PowerPoint</Application>
  <PresentationFormat>Personalizado</PresentationFormat>
  <Paragraphs>45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Bookman Old Style</vt:lpstr>
      <vt:lpstr>Calibri</vt:lpstr>
      <vt:lpstr>Century Gothic</vt:lpstr>
      <vt:lpstr>Wingdings</vt:lpstr>
      <vt:lpstr>Letras en madera</vt:lpstr>
      <vt:lpstr>AHORRO DE ENERGÍA POR MEDIO DE LUZ SOLAR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</dc:creator>
  <cp:lastModifiedBy>COORDINADOR.CALIDAD</cp:lastModifiedBy>
  <cp:revision>309</cp:revision>
  <dcterms:created xsi:type="dcterms:W3CDTF">2020-09-03T19:00:13Z</dcterms:created>
  <dcterms:modified xsi:type="dcterms:W3CDTF">2022-07-22T21:28:37Z</dcterms:modified>
</cp:coreProperties>
</file>